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20" r:id="rId2"/>
    <p:sldId id="343" r:id="rId3"/>
    <p:sldId id="344" r:id="rId4"/>
    <p:sldId id="333" r:id="rId5"/>
    <p:sldId id="337" r:id="rId6"/>
    <p:sldId id="339" r:id="rId7"/>
    <p:sldId id="340" r:id="rId8"/>
    <p:sldId id="342" r:id="rId9"/>
    <p:sldId id="341" r:id="rId10"/>
    <p:sldId id="345" r:id="rId11"/>
    <p:sldId id="347" r:id="rId12"/>
    <p:sldId id="346" r:id="rId13"/>
    <p:sldId id="284" r:id="rId14"/>
    <p:sldId id="300" r:id="rId15"/>
    <p:sldId id="350" r:id="rId16"/>
    <p:sldId id="352" r:id="rId17"/>
    <p:sldId id="349" r:id="rId18"/>
    <p:sldId id="353" r:id="rId19"/>
    <p:sldId id="354" r:id="rId20"/>
    <p:sldId id="355" r:id="rId21"/>
    <p:sldId id="287" r:id="rId22"/>
    <p:sldId id="271" r:id="rId23"/>
    <p:sldId id="288" r:id="rId24"/>
    <p:sldId id="274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303" r:id="rId33"/>
    <p:sldId id="304" r:id="rId34"/>
    <p:sldId id="275" r:id="rId35"/>
    <p:sldId id="298" r:id="rId36"/>
    <p:sldId id="299" r:id="rId37"/>
    <p:sldId id="276" r:id="rId38"/>
    <p:sldId id="306" r:id="rId39"/>
    <p:sldId id="308" r:id="rId40"/>
    <p:sldId id="307" r:id="rId41"/>
    <p:sldId id="310" r:id="rId42"/>
    <p:sldId id="311" r:id="rId43"/>
    <p:sldId id="312" r:id="rId44"/>
    <p:sldId id="313" r:id="rId45"/>
    <p:sldId id="277" r:id="rId46"/>
    <p:sldId id="278" r:id="rId47"/>
    <p:sldId id="281" r:id="rId48"/>
    <p:sldId id="314" r:id="rId49"/>
    <p:sldId id="315" r:id="rId50"/>
    <p:sldId id="316" r:id="rId51"/>
    <p:sldId id="317" r:id="rId52"/>
    <p:sldId id="318" r:id="rId53"/>
    <p:sldId id="331" r:id="rId54"/>
    <p:sldId id="319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98"/>
    <p:restoredTop sz="94507"/>
  </p:normalViewPr>
  <p:slideViewPr>
    <p:cSldViewPr snapToGrid="0" snapToObjects="1">
      <p:cViewPr varScale="1">
        <p:scale>
          <a:sx n="147" d="100"/>
          <a:sy n="147" d="100"/>
        </p:scale>
        <p:origin x="23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737F4-68FF-4043-85F7-5670E0E22B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CD6528-339B-484A-B78F-7B7CF1A442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8747-888A-0F48-A098-454135F15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A4179-22BD-0B4C-922A-0D1DE0CFE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C0AAA-3BC7-EF49-BC8D-E5B7D60D2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01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5EB01-ACCF-A94E-A65D-7570CF0AA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D7D406-9BA4-B540-BF2A-92F99711B0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BF8F7-FC16-EE47-A2D8-19B079D16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80868-69D5-8B48-80B8-30541B1CF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A909B-E1CD-E146-837B-A9BFCB2C1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61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147277-BFAC-544D-A3C9-2349FC5534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4767B0-F2A9-BB43-A909-1F81B558BF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C0B13-B145-7E4C-8F68-34F4B1D40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04920-277E-1247-AD5E-B33B9C9AB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F8127-B34C-A649-B08E-1788D94F5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18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F050B-3564-364D-8233-E393BF08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E643B-F681-0741-A58E-DB9413E6A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682C0-C524-8349-B260-C24CD6E9D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93A11-DFBB-1840-B85F-6795E808D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81779-107C-4249-83CD-B8A99AA4F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737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67F46-38AE-D243-8F41-3A1741E1E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722F9-FF09-3145-85EC-958EDC3FF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572139-C150-2744-8A37-78776F06D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1B34B-5E54-C248-85E9-72E8BAAB6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26EF7-47F1-3441-BE78-041EFA6AC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35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20635-6826-7A49-B5D1-BF78818F0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4931A-6A68-B94B-BD3E-8F6CFC0264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797FBB-B7DE-154F-A17B-B679C2B053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7766BE-BD48-A149-805E-32017AA96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0982D-F37B-174D-91D2-467EF1E36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83343-A1A0-914D-AC4C-CFEEE15E2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71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19D-0E5B-FE48-BFD9-8A124A2BD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446CD-3A78-B745-9A8A-547B2A38B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EFA298-6E3C-E149-8722-9FAD6F3982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CE14F7-8221-E24B-B092-C97D32CB7E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63C579-C45B-374F-8186-8CCEBD8491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29D8A4-A765-F245-BF24-6AE9D054A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11/3/20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2B4CDA-1678-934D-80FE-A1BF26C6A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542A69-07AB-604B-97D0-BDD9883C5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99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2E232-4833-AB49-A757-9D8A19DAA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3FAB72-8E28-DB44-A4F1-C1E78C598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11/3/20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2AE5DE-CBFC-3946-BD95-175DFCAFA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2C8DB5-4B1D-DA44-A618-A414C0D2E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60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FD0E80-86B9-2D42-BED1-DF57C8ADC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11/3/20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DF2F1F-9B9B-A249-8D83-975E44889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6B5B3-A174-AA45-BDEF-0F18B5563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545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EDFAE-89D5-EB40-B01A-724FB63A5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D6F39-90C9-0645-AC5B-35359A90D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E99D3-8961-AE40-982C-B599907F4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40B316-8AF9-7A40-8EE7-6268989B7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E858B-D846-C749-9D4F-32BA0C9D7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7FC60C-8340-8A4B-9B24-92FC50EA2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12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6EA80-02AE-0C42-A282-10FEE72D9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22B0B5-5BB8-7943-82C5-A1B0C830CF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50C437-9E0A-EF44-AD37-EFB64B4A39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1C8A2B-BE39-C64F-AE9F-8C1D761EA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oon Flower" panose="02000500000000000000" pitchFamily="2" charset="77"/>
              </a:defRPr>
            </a:lvl1pPr>
          </a:lstStyle>
          <a:p>
            <a:fld id="{37B39AFC-0357-6246-91FC-C25CBE7C1CB7}" type="datetimeFigureOut">
              <a:rPr lang="en-US" smtClean="0"/>
              <a:pPr/>
              <a:t>11/3/20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4612A9-53E1-414A-B8EE-6F2858576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oon Flower" panose="02000500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A9005-CB2C-9F47-A894-AD473C9E6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oon Flower" panose="02000500000000000000" pitchFamily="2" charset="77"/>
              </a:defRPr>
            </a:lvl1pPr>
          </a:lstStyle>
          <a:p>
            <a:fld id="{C5602AAD-1DD9-134B-821D-0101B6F3A7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75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1000"/>
            <a:lum/>
          </a:blip>
          <a:srcRect/>
          <a:stretch>
            <a:fillRect t="-65000" b="-6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55FDDC-52EB-C945-9E57-5BC935D0E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AA3E2C-9003-1147-B9CA-2C97274AA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5E143-87F2-A548-B772-0CFDD9FEB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39AFC-0357-6246-91FC-C25CBE7C1CB7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5358E-7B98-A744-ACEF-D42D65208C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F5457-CB15-A546-B206-22A3CABD16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42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i="0" kern="120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4"/>
        </a:buBlip>
        <a:defRPr sz="2800" kern="120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SzPct val="80000"/>
        <a:buFontTx/>
        <a:buBlip>
          <a:blip r:embed="rId14"/>
        </a:buBlip>
        <a:defRPr sz="2400" kern="120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SzPct val="70000"/>
        <a:buFontTx/>
        <a:buBlip>
          <a:blip r:embed="rId14"/>
        </a:buBlip>
        <a:defRPr sz="2000" kern="120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SzPct val="50000"/>
        <a:buFontTx/>
        <a:buBlip>
          <a:blip r:embed="rId14"/>
        </a:buBlip>
        <a:defRPr sz="1800" kern="120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4"/>
        </a:buBlip>
        <a:defRPr sz="1800" kern="120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file:////Users/fife/Documents/flexplavaan/plots/ideal_statsjedi.jpg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file:////Users/fife/Documents/flexplavaan/plots/reliability_biased_statsjedi.jpg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file:////Users/fife/Documents/flexplavaan/plots/ideal_statsjedi.jpg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file:////Users/fife/Documents/flexplavaan/plots/model_matrix_jedi.jpg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file:////Users/fife/Documents/flexplavaan/plots/all_matrix_statsjedi.jpg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file:////Users/fife/Documents/flexplavaan/plots/all_matrix_jedi.jpg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file:////Users/fife/Documents/flexplavaan/plots/measurement_jedi.jpg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file:////Users/dustinfife/Documents/RPackages/flexplavaan/inst/presentations/ABCT/screenshots/ttest_code.png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file:////Users/fife/Documents/flexplavaan/plots/hogwarts_linear.jpg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file:////Users/fife/Documents/flexplavaan/plots/hogwarts_linear_grayed.jpg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file:////Users/dustinfife/Documents/RPackages/flexplavaan/inst/presentations/ABCT/screenshots/anova.jpg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file:////Users/dustinfife/Documents/RPackages/flexplavaan/inst/presentations/ABCT/screenshots/regression.png" TargetMode="External"/><Relationship Id="rId2" Type="http://schemas.openxmlformats.org/officeDocument/2006/relationships/image" Target="file:////Users/dustinfife/Documents/RPackages/flexplavaan/inst/presentations/ABCT/screenshots/regression.jpg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/Users/dustinfife/Documents/RPackages/flexplavaan/inst/presentations/ABCT/screenshots/mixed.png" TargetMode="External"/><Relationship Id="rId2" Type="http://schemas.openxmlformats.org/officeDocument/2006/relationships/image" Target="file:////Users/dustinfife/Documents/RPackages/flexplavaan/inst/presentations/ABCT/screenshots/mixed.jpg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5C30DF-C96A-834F-AB5B-9CEA5CCDB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741" y="3146269"/>
            <a:ext cx="9907776" cy="2387600"/>
          </a:xfrm>
          <a:effectLst>
            <a:outerShdw blurRad="584200" dist="38100" dir="2700000" sx="118000" sy="118000" algn="tl" rotWithShape="0">
              <a:prstClr val="black">
                <a:alpha val="59000"/>
              </a:prstClr>
            </a:outerShdw>
          </a:effectLst>
        </p:spPr>
        <p:txBody>
          <a:bodyPr>
            <a:normAutofit fontScale="90000"/>
          </a:bodyPr>
          <a:lstStyle/>
          <a:p>
            <a:pPr algn="l"/>
            <a:r>
              <a:rPr lang="en-US" sz="9600" dirty="0"/>
              <a:t>Seeing the Impossible </a:t>
            </a:r>
            <a:br>
              <a:rPr lang="en-US" dirty="0"/>
            </a:br>
            <a:r>
              <a:rPr lang="en-US" sz="5400" b="0" dirty="0">
                <a:latin typeface="Moon Flower" panose="02000500000000000000" pitchFamily="2" charset="77"/>
              </a:rPr>
              <a:t>Visualizing Latent Variable Models with </a:t>
            </a:r>
            <a:r>
              <a:rPr lang="en-US" sz="5400" b="0" dirty="0" err="1">
                <a:latin typeface="Moon Flower" panose="02000500000000000000" pitchFamily="2" charset="77"/>
              </a:rPr>
              <a:t>flexplavaan</a:t>
            </a:r>
            <a:endParaRPr lang="en-US" sz="5400" b="0" dirty="0">
              <a:latin typeface="Moon Flower" panose="02000500000000000000" pitchFamily="2" charset="77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2E245EB-40C1-274F-A104-DF6E29EAE4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5423" y="5821968"/>
            <a:ext cx="9144000" cy="1655762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dirty="0"/>
              <a:t>Dustin Fife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dirty="0"/>
              <a:t>Steven </a:t>
            </a:r>
            <a:r>
              <a:rPr lang="en-US" sz="1600" b="1" dirty="0" err="1"/>
              <a:t>Brunwasser</a:t>
            </a:r>
            <a:endParaRPr lang="en-US" sz="1600" b="1" dirty="0"/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dirty="0"/>
              <a:t>Ed Merkle</a:t>
            </a:r>
          </a:p>
        </p:txBody>
      </p:sp>
    </p:spTree>
    <p:extLst>
      <p:ext uri="{BB962C8B-B14F-4D97-AF65-F5344CB8AC3E}">
        <p14:creationId xmlns:p14="http://schemas.microsoft.com/office/powerpoint/2010/main" val="3705006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94F63-6CA2-CC4A-A1BD-8741410B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79446-95C0-F348-8402-D6A51F5C4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9061" y="2584151"/>
            <a:ext cx="6106064" cy="512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flexplot</a:t>
            </a:r>
            <a:r>
              <a:rPr lang="en-US" dirty="0"/>
              <a:t> + </a:t>
            </a:r>
            <a:r>
              <a:rPr lang="en-US" dirty="0" err="1"/>
              <a:t>lavaan</a:t>
            </a:r>
            <a:r>
              <a:rPr lang="en-US" dirty="0"/>
              <a:t> = </a:t>
            </a:r>
            <a:r>
              <a:rPr lang="en-US" dirty="0" err="1"/>
              <a:t>flexplavaan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91B945-B0F2-834B-B9A0-9CD44F1D33A1}"/>
              </a:ext>
            </a:extLst>
          </p:cNvPr>
          <p:cNvSpPr txBox="1">
            <a:spLocks/>
          </p:cNvSpPr>
          <p:nvPr/>
        </p:nvSpPr>
        <p:spPr>
          <a:xfrm>
            <a:off x="1526875" y="3867210"/>
            <a:ext cx="8865079" cy="512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50000"/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easy plots +latent variable models = </a:t>
            </a:r>
            <a:r>
              <a:rPr lang="en-US" dirty="0" err="1"/>
              <a:t>flexplavaan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5D71B9F-3887-3B4E-AB78-AF8B88673C2C}"/>
              </a:ext>
            </a:extLst>
          </p:cNvPr>
          <p:cNvSpPr txBox="1">
            <a:spLocks/>
          </p:cNvSpPr>
          <p:nvPr/>
        </p:nvSpPr>
        <p:spPr>
          <a:xfrm>
            <a:off x="3650412" y="3096284"/>
            <a:ext cx="6106064" cy="5121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50000"/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4400" dirty="0">
                <a:solidFill>
                  <a:schemeClr val="bg1">
                    <a:lumMod val="75000"/>
                  </a:schemeClr>
                </a:solidFill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329389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94F63-6CA2-CC4A-A1BD-8741410B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79446-95C0-F348-8402-D6A51F5C4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9061" y="2584151"/>
            <a:ext cx="6106064" cy="512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flexplot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+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lavaan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=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flexplavaan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91B945-B0F2-834B-B9A0-9CD44F1D33A1}"/>
              </a:ext>
            </a:extLst>
          </p:cNvPr>
          <p:cNvSpPr txBox="1">
            <a:spLocks/>
          </p:cNvSpPr>
          <p:nvPr/>
        </p:nvSpPr>
        <p:spPr>
          <a:xfrm>
            <a:off x="1526875" y="3867210"/>
            <a:ext cx="8865079" cy="512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50000"/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easy plots +latent variable models =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flexplavaan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5D71B9F-3887-3B4E-AB78-AF8B88673C2C}"/>
              </a:ext>
            </a:extLst>
          </p:cNvPr>
          <p:cNvSpPr txBox="1">
            <a:spLocks/>
          </p:cNvSpPr>
          <p:nvPr/>
        </p:nvSpPr>
        <p:spPr>
          <a:xfrm>
            <a:off x="3650412" y="3096284"/>
            <a:ext cx="6106064" cy="5121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50000"/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4400" dirty="0">
                <a:solidFill>
                  <a:schemeClr val="bg1">
                    <a:lumMod val="75000"/>
                  </a:schemeClr>
                </a:solidFill>
              </a:rPr>
              <a:t>OR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C42600-BAA7-4C47-8CA9-859459359719}"/>
              </a:ext>
            </a:extLst>
          </p:cNvPr>
          <p:cNvSpPr txBox="1">
            <a:spLocks/>
          </p:cNvSpPr>
          <p:nvPr/>
        </p:nvSpPr>
        <p:spPr>
          <a:xfrm>
            <a:off x="2262996" y="5812884"/>
            <a:ext cx="10515600" cy="512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50000"/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/>
              <a:t>Flexplavaan</a:t>
            </a:r>
            <a:r>
              <a:rPr lang="en-US" b="1" dirty="0"/>
              <a:t> is a software package for visualizing LVMs</a:t>
            </a:r>
          </a:p>
        </p:txBody>
      </p:sp>
    </p:spTree>
    <p:extLst>
      <p:ext uri="{BB962C8B-B14F-4D97-AF65-F5344CB8AC3E}">
        <p14:creationId xmlns:p14="http://schemas.microsoft.com/office/powerpoint/2010/main" val="1260566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8A340-A8E2-2E4B-81E2-D2D80D09A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11" y="3429000"/>
            <a:ext cx="10515600" cy="1325563"/>
          </a:xfrm>
        </p:spPr>
        <p:txBody>
          <a:bodyPr/>
          <a:lstStyle/>
          <a:p>
            <a:r>
              <a:rPr lang="en-US" dirty="0"/>
              <a:t>But, there’s a problem!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F1813-6DCC-224E-9E01-D5CAC49EA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274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76239-EE02-4C4B-9B90-351BACC16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9" y="896263"/>
            <a:ext cx="4665945" cy="1325563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Visualizing </a:t>
            </a:r>
            <a:br>
              <a:rPr lang="en-US" sz="3200" dirty="0"/>
            </a:br>
            <a:r>
              <a:rPr lang="en-US" sz="3200" dirty="0"/>
              <a:t>Latent Variable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6249F-7AC6-B248-8339-41DEC42B8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3082" y="2364244"/>
            <a:ext cx="4147159" cy="4351338"/>
          </a:xfrm>
        </p:spPr>
        <p:txBody>
          <a:bodyPr>
            <a:normAutofit/>
          </a:bodyPr>
          <a:lstStyle/>
          <a:p>
            <a:r>
              <a:rPr lang="en-US" sz="1800" dirty="0"/>
              <a:t>They’re invisible!</a:t>
            </a:r>
          </a:p>
          <a:p>
            <a:r>
              <a:rPr lang="en-US" sz="1800" dirty="0"/>
              <a:t>Raw data??</a:t>
            </a:r>
          </a:p>
          <a:p>
            <a:pPr lvl="1"/>
            <a:r>
              <a:rPr lang="en-US" sz="1400" dirty="0"/>
              <a:t>Covariances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5D085B-5238-6F40-9253-041D4B2E7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91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03157-5225-2845-BA18-5B2379377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Jedi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E20E0C-319A-3949-B7D1-CB2EDD19A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97" y="2070098"/>
            <a:ext cx="11536205" cy="295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193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B08855AB-F137-454C-B7E4-94BFC23516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200" t="-85" r="-5556" b="7493"/>
          <a:stretch/>
        </p:blipFill>
        <p:spPr>
          <a:xfrm>
            <a:off x="525516" y="10"/>
            <a:ext cx="1234440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6C4E6B-E16E-7848-AA07-65BE55E7E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Basic idea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D43F8-CAF2-7944-BB23-786E49893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n-US" sz="1800"/>
              <a:t>Scatterplot matrix of observed variables</a:t>
            </a:r>
          </a:p>
          <a:p>
            <a:r>
              <a:rPr lang="en-US" sz="1800"/>
              <a:t>Use implied covariance to estimate the “slope”</a:t>
            </a:r>
          </a:p>
          <a:p>
            <a:pPr marL="0" indent="0">
              <a:buNone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76231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8855AB-F137-454C-B7E4-94BFC23516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096" t="-676" r="-5096" b="-15540"/>
          <a:stretch/>
        </p:blipFill>
        <p:spPr>
          <a:xfrm>
            <a:off x="461553" y="217724"/>
            <a:ext cx="12192000" cy="786384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6C4E6B-E16E-7848-AA07-65BE55E7E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Basic idea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D43F8-CAF2-7944-BB23-786E49893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Scatterplot matrix of observed variables</a:t>
            </a:r>
          </a:p>
          <a:p>
            <a:r>
              <a:rPr lang="en-US" sz="1800" dirty="0"/>
              <a:t>Use implied covariance to estimate the “slope”</a:t>
            </a:r>
          </a:p>
          <a:p>
            <a:r>
              <a:rPr lang="en-US" sz="1800" dirty="0"/>
              <a:t>We can add “loess” lines 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A1A7073C-5E22-5E43-8320-A688F0CF8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539" y="5379544"/>
            <a:ext cx="7136975" cy="96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890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564AC-D183-8D47-A011-9B46F2C26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do better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1FB74-05B4-B244-B645-FF6BEFD3E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01937" cy="4351338"/>
          </a:xfrm>
        </p:spPr>
        <p:txBody>
          <a:bodyPr/>
          <a:lstStyle/>
          <a:p>
            <a:r>
              <a:rPr lang="en-US" dirty="0"/>
              <a:t>Disturbance-Dependence Plots</a:t>
            </a:r>
          </a:p>
          <a:p>
            <a:pPr lvl="1"/>
            <a:r>
              <a:rPr lang="en-US" dirty="0"/>
              <a:t>Subtract effect of the model</a:t>
            </a:r>
          </a:p>
          <a:p>
            <a:pPr lvl="1"/>
            <a:r>
              <a:rPr lang="en-US" dirty="0"/>
              <a:t>If any “signal” remains, our model has problems</a:t>
            </a:r>
          </a:p>
        </p:txBody>
      </p:sp>
    </p:spTree>
    <p:extLst>
      <p:ext uri="{BB962C8B-B14F-4D97-AF65-F5344CB8AC3E}">
        <p14:creationId xmlns:p14="http://schemas.microsoft.com/office/powerpoint/2010/main" val="4159474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304DA-3339-5E4D-9DA4-D7DC963C1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do better!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849FCF-7300-184A-91EB-B218417DD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6131973" y="1622378"/>
            <a:ext cx="5898209" cy="43513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AA67DB-DAB7-C549-AD16-7A55DD757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973715"/>
            <a:ext cx="11087100" cy="7493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C4CCB86-B867-684E-8C52-1E55FE4F7887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497912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Tx/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50000"/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Disturbance-Dependence Plots</a:t>
            </a:r>
          </a:p>
          <a:p>
            <a:pPr lvl="1"/>
            <a:r>
              <a:rPr lang="en-US" dirty="0"/>
              <a:t>Subtract effect of the model</a:t>
            </a:r>
          </a:p>
          <a:p>
            <a:pPr lvl="1"/>
            <a:r>
              <a:rPr lang="en-US" dirty="0"/>
              <a:t>If any “signal” remains, our model has problems</a:t>
            </a:r>
          </a:p>
        </p:txBody>
      </p:sp>
    </p:spTree>
    <p:extLst>
      <p:ext uri="{BB962C8B-B14F-4D97-AF65-F5344CB8AC3E}">
        <p14:creationId xmlns:p14="http://schemas.microsoft.com/office/powerpoint/2010/main" val="4178670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BF7D21F5-B8DF-6E4E-B9E7-FA4E23A73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 l="-5556" t="3501" r="-5556" b="2749"/>
          <a:stretch/>
        </p:blipFill>
        <p:spPr>
          <a:xfrm>
            <a:off x="-600892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40768A-AD16-904A-8428-7FA63A8D6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dirty="0"/>
              <a:t>Or the whole model together...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EC2E00B7-60DB-4F46-B544-98D474D61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9160" y="5181600"/>
            <a:ext cx="3474902" cy="61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21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56E39-8A3E-504F-8F9F-8001880D8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flexplavaan</a:t>
            </a:r>
            <a:r>
              <a:rPr lang="en-US" dirty="0"/>
              <a:t>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0026CB-465B-414A-BFC1-D6135BA196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794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A2924-107E-9E4A-A9A8-86EDA805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dirty="0"/>
              <a:t>We can also visualize the measurement model...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6A7F6-111A-764A-80FB-E6EE83AA1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170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93A6-64CF-7A4B-99A9-B9E22FDCE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9374EF-0FF8-2745-9D94-C2FB250A32C4}"/>
              </a:ext>
            </a:extLst>
          </p:cNvPr>
          <p:cNvSpPr txBox="1"/>
          <p:nvPr/>
        </p:nvSpPr>
        <p:spPr>
          <a:xfrm>
            <a:off x="8111067" y="4110336"/>
            <a:ext cx="3005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RMSEA = 0.165</a:t>
            </a:r>
          </a:p>
          <a:p>
            <a:r>
              <a:rPr lang="en-US" dirty="0" err="1"/>
              <a:t>cfi</a:t>
            </a:r>
            <a:r>
              <a:rPr lang="en-US" dirty="0"/>
              <a:t> = 0.850</a:t>
            </a:r>
          </a:p>
          <a:p>
            <a:r>
              <a:rPr lang="en-US" dirty="0" err="1"/>
              <a:t>lti</a:t>
            </a:r>
            <a:r>
              <a:rPr lang="en-US" dirty="0"/>
              <a:t> = 0.757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CAC703-A443-A940-9750-B19E5D022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16250"/>
            <a:ext cx="6048205" cy="3254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8A5122-DC31-BB45-8157-EA905CAC8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54038"/>
            <a:ext cx="58039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81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6137C-5145-D448-83E2-9CA9106BA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E7C63-9DF6-1645-A4AF-03457F7D4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assume the model is correct</a:t>
            </a:r>
          </a:p>
          <a:p>
            <a:r>
              <a:rPr lang="en-US" dirty="0"/>
              <a:t>These assume linear relationships</a:t>
            </a:r>
          </a:p>
          <a:p>
            <a:pPr lvl="1"/>
            <a:r>
              <a:rPr lang="en-US" dirty="0"/>
              <a:t>because they’re based on covariances/means</a:t>
            </a:r>
          </a:p>
        </p:txBody>
      </p:sp>
    </p:spTree>
    <p:extLst>
      <p:ext uri="{BB962C8B-B14F-4D97-AF65-F5344CB8AC3E}">
        <p14:creationId xmlns:p14="http://schemas.microsoft.com/office/powerpoint/2010/main" val="1769607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85496-4CDA-ED49-8A6A-F39E576D3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AE079-2254-BE4C-9088-F7C189E09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71550" lvl="1" indent="-514350">
              <a:buFont typeface="+mj-lt"/>
              <a:buAutoNum type="arabicPeriod"/>
            </a:pPr>
            <a:r>
              <a:rPr lang="en-US" dirty="0"/>
              <a:t>Visualizing latent scores (Tay, not </a:t>
            </a:r>
            <a:r>
              <a:rPr lang="en-US" dirty="0" err="1"/>
              <a:t>tay</a:t>
            </a:r>
            <a:r>
              <a:rPr lang="en-US" dirty="0"/>
              <a:t>). </a:t>
            </a:r>
          </a:p>
          <a:p>
            <a:pPr lvl="2"/>
            <a:r>
              <a:rPr lang="en-US" dirty="0"/>
              <a:t>compute factor scores for every individual</a:t>
            </a:r>
          </a:p>
          <a:p>
            <a:pPr lvl="2"/>
            <a:r>
              <a:rPr lang="en-US" dirty="0"/>
              <a:t>study relationships between latent variables based on factor scores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728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EB4EE-801F-B841-B474-C0D2A67A1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F93A2-4A08-B94C-8ADF-E8FC4C935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Plot the items on the x/y axis</a:t>
            </a:r>
          </a:p>
          <a:p>
            <a:r>
              <a:rPr lang="en-US" dirty="0"/>
              <a:t>The line is the “fit”</a:t>
            </a:r>
          </a:p>
          <a:p>
            <a:pPr lvl="1"/>
            <a:r>
              <a:rPr lang="en-US" dirty="0"/>
              <a:t>or the relationship between x/y, implied by the model</a:t>
            </a:r>
          </a:p>
          <a:p>
            <a:pPr lvl="1"/>
            <a:r>
              <a:rPr lang="en-US" dirty="0"/>
              <a:t>the latent is lurking in the “shadows,” leaving its trace as a line</a:t>
            </a:r>
          </a:p>
          <a:p>
            <a:r>
              <a:rPr lang="en-US" dirty="0"/>
              <a:t>But how?</a:t>
            </a:r>
          </a:p>
        </p:txBody>
      </p:sp>
    </p:spTree>
    <p:extLst>
      <p:ext uri="{BB962C8B-B14F-4D97-AF65-F5344CB8AC3E}">
        <p14:creationId xmlns:p14="http://schemas.microsoft.com/office/powerpoint/2010/main" val="4092406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2F021-414A-8E40-A736-2F50C37C7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Scary Math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C2E756-A553-7142-9F38-4C327E3BC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1634" y="2122486"/>
            <a:ext cx="1871134" cy="11583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26C335-E4E1-1442-8834-2D33633DF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634" y="3445933"/>
            <a:ext cx="1871134" cy="18916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FD6D85-FD97-EF44-8E0D-38F8D5AA2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300" y="2122486"/>
            <a:ext cx="2622614" cy="11583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F27D6A-9658-034A-B827-F9DBDEE86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2300" y="3595914"/>
            <a:ext cx="3340100" cy="23268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D13A24-4AD6-2547-9277-899A5A62E3C3}"/>
              </a:ext>
            </a:extLst>
          </p:cNvPr>
          <p:cNvSpPr txBox="1"/>
          <p:nvPr/>
        </p:nvSpPr>
        <p:spPr>
          <a:xfrm>
            <a:off x="402167" y="2229886"/>
            <a:ext cx="2070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Model-implied equations for 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B267E5-6595-1441-9428-34164CF9E979}"/>
              </a:ext>
            </a:extLst>
          </p:cNvPr>
          <p:cNvSpPr txBox="1"/>
          <p:nvPr/>
        </p:nvSpPr>
        <p:spPr>
          <a:xfrm>
            <a:off x="402167" y="3647883"/>
            <a:ext cx="2070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Re-expressed in terms of latent variable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A0B380-E785-0F4B-BE3C-32BEBE7BB84E}"/>
              </a:ext>
            </a:extLst>
          </p:cNvPr>
          <p:cNvSpPr txBox="1"/>
          <p:nvPr/>
        </p:nvSpPr>
        <p:spPr>
          <a:xfrm>
            <a:off x="9567334" y="2229886"/>
            <a:ext cx="2070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Defining x2 in terms of x1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D510BE-778F-4846-BA5E-32BBD3F7337B}"/>
              </a:ext>
            </a:extLst>
          </p:cNvPr>
          <p:cNvSpPr txBox="1"/>
          <p:nvPr/>
        </p:nvSpPr>
        <p:spPr>
          <a:xfrm>
            <a:off x="9381068" y="3646248"/>
            <a:ext cx="2256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Computing the conditional expectation</a:t>
            </a:r>
          </a:p>
        </p:txBody>
      </p:sp>
    </p:spTree>
    <p:extLst>
      <p:ext uri="{BB962C8B-B14F-4D97-AF65-F5344CB8AC3E}">
        <p14:creationId xmlns:p14="http://schemas.microsoft.com/office/powerpoint/2010/main" val="36640738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55105-A6C5-F741-A46E-2FA2EEC15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as…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9F33A0-7B6D-4C4E-A193-D6982EC51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1000" y="2134394"/>
            <a:ext cx="38100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23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EFAD8-BA0C-014B-A13F-7D7C87A73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an ideal world…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9ADF118-2331-E047-9ED0-82C5CECD47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link="rId2"/>
          <a:stretch>
            <a:fillRect/>
          </a:stretch>
        </p:blipFill>
        <p:spPr>
          <a:xfrm>
            <a:off x="2081219" y="1825625"/>
            <a:ext cx="8029561" cy="4351338"/>
          </a:xfrm>
        </p:spPr>
      </p:pic>
    </p:spTree>
    <p:extLst>
      <p:ext uri="{BB962C8B-B14F-4D97-AF65-F5344CB8AC3E}">
        <p14:creationId xmlns:p14="http://schemas.microsoft.com/office/powerpoint/2010/main" val="2189957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287F4-8127-574F-867D-A51BEAF18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so fast!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10D260-AA18-3E41-A6E0-C768FE755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link="rId2"/>
          <a:stretch>
            <a:fillRect/>
          </a:stretch>
        </p:blipFill>
        <p:spPr>
          <a:xfrm>
            <a:off x="2081219" y="1825625"/>
            <a:ext cx="8029561" cy="4351338"/>
          </a:xfrm>
        </p:spPr>
      </p:pic>
    </p:spTree>
    <p:extLst>
      <p:ext uri="{BB962C8B-B14F-4D97-AF65-F5344CB8AC3E}">
        <p14:creationId xmlns:p14="http://schemas.microsoft.com/office/powerpoint/2010/main" val="20457284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9F59A-A4C6-FE43-98D9-B8E1F643F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9F301-7E1F-D14E-A7F6-0EDD45B6A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SEMs “correct” relationships for unreliability</a:t>
            </a:r>
          </a:p>
          <a:p>
            <a:r>
              <a:rPr lang="en-US" dirty="0"/>
              <a:t>The fitted line is what we would observe with perfect reliability</a:t>
            </a:r>
          </a:p>
          <a:p>
            <a:r>
              <a:rPr lang="en-US" dirty="0"/>
              <a:t>But we don’t have perfect reliability!</a:t>
            </a:r>
          </a:p>
        </p:txBody>
      </p:sp>
    </p:spTree>
    <p:extLst>
      <p:ext uri="{BB962C8B-B14F-4D97-AF65-F5344CB8AC3E}">
        <p14:creationId xmlns:p14="http://schemas.microsoft.com/office/powerpoint/2010/main" val="562488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75874-825C-F847-8952-D99995E04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err="1"/>
              <a:t>flexplavaan</a:t>
            </a:r>
            <a:r>
              <a:rPr lang="en-US" sz="5400" dirty="0"/>
              <a:t> = </a:t>
            </a:r>
            <a:r>
              <a:rPr lang="en-US" sz="5400" dirty="0" err="1"/>
              <a:t>flexplot</a:t>
            </a:r>
            <a:r>
              <a:rPr lang="en-US" sz="5400" dirty="0"/>
              <a:t> + </a:t>
            </a:r>
            <a:r>
              <a:rPr lang="en-US" sz="5400" dirty="0" err="1"/>
              <a:t>lavaan</a:t>
            </a: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806A9D-2931-BD43-8BFF-8F2D69A01C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2892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E095B-2B68-4143-8AE0-DE57F25A1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Danger!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F2468E-FF1B-CF45-A64B-C9EC7C075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842" y="2034116"/>
            <a:ext cx="2032000" cy="1028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66D41D-FD39-3243-9473-946D774FC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292" y="3757083"/>
            <a:ext cx="1943100" cy="800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D8FA3C-51F0-224F-AF26-82C0094ED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083" y="2034116"/>
            <a:ext cx="3492500" cy="2743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B1D252-5B9B-894E-8BB4-8BEBA63C4017}"/>
              </a:ext>
            </a:extLst>
          </p:cNvPr>
          <p:cNvSpPr txBox="1"/>
          <p:nvPr/>
        </p:nvSpPr>
        <p:spPr>
          <a:xfrm>
            <a:off x="402167" y="2229886"/>
            <a:ext cx="2070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Standard correction for unreliability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707E7F-2188-154D-B8F0-DC7C3B80A72B}"/>
              </a:ext>
            </a:extLst>
          </p:cNvPr>
          <p:cNvSpPr txBox="1"/>
          <p:nvPr/>
        </p:nvSpPr>
        <p:spPr>
          <a:xfrm>
            <a:off x="402167" y="3864745"/>
            <a:ext cx="2070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“Uncorrected” correlation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BB5334-58CE-C54E-B1F9-D352143E530E}"/>
              </a:ext>
            </a:extLst>
          </p:cNvPr>
          <p:cNvSpPr txBox="1"/>
          <p:nvPr/>
        </p:nvSpPr>
        <p:spPr>
          <a:xfrm>
            <a:off x="9283701" y="2229885"/>
            <a:ext cx="2070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Plug it in to the previous equation</a:t>
            </a:r>
          </a:p>
        </p:txBody>
      </p:sp>
    </p:spTree>
    <p:extLst>
      <p:ext uri="{BB962C8B-B14F-4D97-AF65-F5344CB8AC3E}">
        <p14:creationId xmlns:p14="http://schemas.microsoft.com/office/powerpoint/2010/main" val="2168467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28974-9DEE-E54E-A409-964F5911E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now we get…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744C9C-482E-D145-BEA4-7F354AEA7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link="rId2"/>
          <a:stretch>
            <a:fillRect/>
          </a:stretch>
        </p:blipFill>
        <p:spPr>
          <a:xfrm>
            <a:off x="2081219" y="1825625"/>
            <a:ext cx="8029561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77ADF7-2D7F-2249-BFAE-50F6B83AC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233" y="296333"/>
            <a:ext cx="59182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61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DE8C2-A3FF-DC4F-A439-FD7BC2CA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 see them all…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2BBDF9-B9DE-864E-AF2F-68D15A876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1219" y="1825625"/>
            <a:ext cx="8029561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A5B692-7427-D04C-9625-DD63E2888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750" y="552450"/>
            <a:ext cx="63373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64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DE8C2-A3FF-DC4F-A439-FD7BC2CA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 see them all…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D040A0-19F1-AD42-84F1-6E3285141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716" y="365125"/>
            <a:ext cx="6311900" cy="10287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915213A-2DC1-0341-B6EA-0E2281E4B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2081219" y="1825625"/>
            <a:ext cx="8029561" cy="4351338"/>
          </a:xfrm>
        </p:spPr>
      </p:pic>
    </p:spTree>
    <p:extLst>
      <p:ext uri="{BB962C8B-B14F-4D97-AF65-F5344CB8AC3E}">
        <p14:creationId xmlns:p14="http://schemas.microsoft.com/office/powerpoint/2010/main" val="39334261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F30A9-4CC8-9F40-8D43-02AE4A798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148B1-88A2-AD4D-9F29-644C2226F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good diagnostic tool</a:t>
            </a:r>
          </a:p>
          <a:p>
            <a:pPr lvl="2"/>
            <a:r>
              <a:rPr lang="en-US" dirty="0"/>
              <a:t>if the line </a:t>
            </a:r>
            <a:r>
              <a:rPr lang="en-US" dirty="0" err="1"/>
              <a:t>ain’t</a:t>
            </a:r>
            <a:r>
              <a:rPr lang="en-US" dirty="0"/>
              <a:t> going through the data, you know there’s misfit</a:t>
            </a:r>
          </a:p>
          <a:p>
            <a:pPr lvl="1"/>
            <a:r>
              <a:rPr lang="en-US" dirty="0"/>
              <a:t>highlights local misfit</a:t>
            </a:r>
          </a:p>
          <a:p>
            <a:pPr lvl="1"/>
            <a:r>
              <a:rPr lang="en-US" dirty="0"/>
              <a:t>easy to interpret</a:t>
            </a:r>
          </a:p>
          <a:p>
            <a:pPr lvl="2"/>
            <a:r>
              <a:rPr lang="en-US" dirty="0"/>
              <a:t>just standard regression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may mask misfit</a:t>
            </a:r>
          </a:p>
          <a:p>
            <a:pPr lvl="1"/>
            <a:r>
              <a:rPr lang="en-US" dirty="0"/>
              <a:t>doesn’t improve encoding for the </a:t>
            </a:r>
            <a:r>
              <a:rPr lang="en-US" i="1" dirty="0"/>
              <a:t>entire </a:t>
            </a:r>
            <a:r>
              <a:rPr lang="en-US" dirty="0"/>
              <a:t>model</a:t>
            </a:r>
          </a:p>
          <a:p>
            <a:pPr lvl="1"/>
            <a:r>
              <a:rPr lang="en-US" dirty="0"/>
              <a:t>the math will fail if models are nonlinear</a:t>
            </a:r>
          </a:p>
        </p:txBody>
      </p:sp>
    </p:spTree>
    <p:extLst>
      <p:ext uri="{BB962C8B-B14F-4D97-AF65-F5344CB8AC3E}">
        <p14:creationId xmlns:p14="http://schemas.microsoft.com/office/powerpoint/2010/main" val="38409052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923C8-A1FD-3A41-B888-11AD35A95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also do residual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239A9-5519-6443-A170-43DCB4199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 what a residual is</a:t>
            </a:r>
          </a:p>
          <a:p>
            <a:pPr lvl="1"/>
            <a:r>
              <a:rPr lang="en-US" dirty="0"/>
              <a:t>What remains of the DV after we’ve removed the (linear) effect of the IV</a:t>
            </a:r>
          </a:p>
          <a:p>
            <a:pPr lvl="1"/>
            <a:r>
              <a:rPr lang="en-US" dirty="0"/>
              <a:t>geometrically…</a:t>
            </a:r>
          </a:p>
        </p:txBody>
      </p:sp>
    </p:spTree>
    <p:extLst>
      <p:ext uri="{BB962C8B-B14F-4D97-AF65-F5344CB8AC3E}">
        <p14:creationId xmlns:p14="http://schemas.microsoft.com/office/powerpoint/2010/main" val="3049071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3F518-18CA-FD42-996F-36EE191A0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residual?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3A8645-4B0E-BE4A-B6B7-B90133603E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9933" y="1791494"/>
            <a:ext cx="4792134" cy="4792134"/>
          </a:xfrm>
        </p:spPr>
      </p:pic>
    </p:spTree>
    <p:extLst>
      <p:ext uri="{BB962C8B-B14F-4D97-AF65-F5344CB8AC3E}">
        <p14:creationId xmlns:p14="http://schemas.microsoft.com/office/powerpoint/2010/main" val="2522367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1B72D-A9E7-744F-A07D-1DE7BB4B4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Disturbance Dependence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A5E2B-B950-5A4C-AAEF-AEEC7F9C6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Shadow plots give us a “fit”</a:t>
            </a:r>
          </a:p>
          <a:p>
            <a:r>
              <a:rPr lang="en-US" dirty="0"/>
              <a:t>We can then subtract out the fit to get residuals</a:t>
            </a:r>
          </a:p>
          <a:p>
            <a:pPr lvl="1"/>
            <a:r>
              <a:rPr lang="en-US" dirty="0"/>
              <a:t>but we call them disturbances in SEM</a:t>
            </a:r>
          </a:p>
          <a:p>
            <a:pPr lvl="1"/>
            <a:r>
              <a:rPr lang="en-US" dirty="0"/>
              <a:t>we </a:t>
            </a:r>
            <a:r>
              <a:rPr lang="en-US" i="1" dirty="0"/>
              <a:t>should </a:t>
            </a:r>
            <a:r>
              <a:rPr lang="en-US" dirty="0"/>
              <a:t>have no relationship left</a:t>
            </a:r>
          </a:p>
          <a:p>
            <a:pPr lvl="1"/>
            <a:r>
              <a:rPr lang="en-US" dirty="0"/>
              <a:t>And for our data?</a:t>
            </a:r>
          </a:p>
        </p:txBody>
      </p:sp>
    </p:spTree>
    <p:extLst>
      <p:ext uri="{BB962C8B-B14F-4D97-AF65-F5344CB8AC3E}">
        <p14:creationId xmlns:p14="http://schemas.microsoft.com/office/powerpoint/2010/main" val="36490399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DE8C2-A3FF-DC4F-A439-FD7BC2CA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A817DB-90A4-3446-96C0-F4EF1523F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433" y="729456"/>
            <a:ext cx="6223000" cy="5969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FAE8233-AEEC-154B-8B55-F868B1702B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2081219" y="1825625"/>
            <a:ext cx="8029561" cy="4351338"/>
          </a:xfrm>
        </p:spPr>
      </p:pic>
    </p:spTree>
    <p:extLst>
      <p:ext uri="{BB962C8B-B14F-4D97-AF65-F5344CB8AC3E}">
        <p14:creationId xmlns:p14="http://schemas.microsoft.com/office/powerpoint/2010/main" val="41313202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DE8C2-A3FF-DC4F-A439-FD7BC2CA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JEDI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0B6594-9D06-E344-84C9-740901BF9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884" y="538956"/>
            <a:ext cx="5727700" cy="977900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B1BD495-DDC7-BA46-803F-2F2FE0EA58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2081219" y="1825625"/>
            <a:ext cx="8029561" cy="4351338"/>
          </a:xfrm>
        </p:spPr>
      </p:pic>
    </p:spTree>
    <p:extLst>
      <p:ext uri="{BB962C8B-B14F-4D97-AF65-F5344CB8AC3E}">
        <p14:creationId xmlns:p14="http://schemas.microsoft.com/office/powerpoint/2010/main" val="3321169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8DC25-69EA-B342-B7D1-E4CF4F498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Flexplot?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984739-A262-B74A-9851-3C0074818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0334" y="358012"/>
            <a:ext cx="3686942" cy="266535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B6107C-E22B-D740-92F2-8EF6393DA703}"/>
              </a:ext>
            </a:extLst>
          </p:cNvPr>
          <p:cNvSpPr/>
          <p:nvPr/>
        </p:nvSpPr>
        <p:spPr>
          <a:xfrm>
            <a:off x="2214057" y="3030477"/>
            <a:ext cx="7968528" cy="20282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Blip>
                <a:blip r:embed="rId4"/>
              </a:buBlip>
            </a:pPr>
            <a:r>
              <a:rPr lang="en-US" sz="28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Flex</a:t>
            </a:r>
            <a:r>
              <a:rPr lang="en-US" sz="2800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ible </a:t>
            </a:r>
            <a:r>
              <a:rPr lang="en-US" sz="28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Plot</a:t>
            </a:r>
            <a:r>
              <a:rPr lang="en-US" sz="2800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ting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Blip>
                <a:blip r:embed="rId4"/>
              </a:buBlip>
            </a:pPr>
            <a:r>
              <a:rPr lang="en-US" sz="2800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User specifies a model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Blip>
                <a:blip r:embed="rId4"/>
              </a:buBlip>
            </a:pPr>
            <a:r>
              <a:rPr lang="en-US" sz="2800" dirty="0" err="1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Flexplot</a:t>
            </a:r>
            <a:r>
              <a:rPr lang="en-US" sz="2800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visualizes that model automatically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Blip>
                <a:blip r:embed="rId4"/>
              </a:buBlip>
            </a:pPr>
            <a:r>
              <a:rPr lang="en-US" sz="2800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Emphasis on </a:t>
            </a:r>
            <a:r>
              <a:rPr lang="en-US" sz="2800" b="1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raw </a:t>
            </a:r>
            <a:r>
              <a:rPr lang="en-US" sz="2800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992086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73E88-8070-784E-9289-1846CC40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Substantive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9BD08-EE36-0D4F-9696-46C5DFA95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Stats dataset fits quite well</a:t>
            </a:r>
          </a:p>
          <a:p>
            <a:pPr lvl="1"/>
            <a:r>
              <a:rPr lang="en-US" dirty="0"/>
              <a:t>all exams seem to be measuring the same thing</a:t>
            </a:r>
          </a:p>
          <a:p>
            <a:r>
              <a:rPr lang="en-US" dirty="0"/>
              <a:t>JEDI dataset has some problems</a:t>
            </a:r>
          </a:p>
          <a:p>
            <a:pPr lvl="1"/>
            <a:r>
              <a:rPr lang="en-US" dirty="0"/>
              <a:t>we’re consistently underestimating the relationship between </a:t>
            </a:r>
            <a:r>
              <a:rPr lang="en-US" dirty="0" err="1"/>
              <a:t>force_history</a:t>
            </a:r>
            <a:r>
              <a:rPr lang="en-US" dirty="0"/>
              <a:t> and the three Jedi exams</a:t>
            </a:r>
          </a:p>
          <a:p>
            <a:pPr lvl="1"/>
            <a:r>
              <a:rPr lang="en-US" dirty="0"/>
              <a:t>this suggests we should probably add a </a:t>
            </a:r>
            <a:r>
              <a:rPr lang="en-US" dirty="0" err="1"/>
              <a:t>crossloading</a:t>
            </a:r>
            <a:endParaRPr lang="en-US" dirty="0"/>
          </a:p>
          <a:p>
            <a:pPr lvl="1"/>
            <a:r>
              <a:rPr lang="en-US" dirty="0"/>
              <a:t>boy, wouldn’t it be nice if we could visualize the fit of BOTH models?? </a:t>
            </a:r>
          </a:p>
        </p:txBody>
      </p:sp>
    </p:spTree>
    <p:extLst>
      <p:ext uri="{BB962C8B-B14F-4D97-AF65-F5344CB8AC3E}">
        <p14:creationId xmlns:p14="http://schemas.microsoft.com/office/powerpoint/2010/main" val="39744601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DE8C2-A3FF-DC4F-A439-FD7BC2CA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golly, we can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44DF84-8B22-134B-807A-0DD1BD1BE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232220"/>
            <a:ext cx="5101166" cy="191502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05647C2-DA55-8E47-8E05-602BFE2D6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3485" y="2248958"/>
            <a:ext cx="8029561" cy="4351338"/>
          </a:xfrm>
        </p:spPr>
      </p:pic>
    </p:spTree>
    <p:extLst>
      <p:ext uri="{BB962C8B-B14F-4D97-AF65-F5344CB8AC3E}">
        <p14:creationId xmlns:p14="http://schemas.microsoft.com/office/powerpoint/2010/main" val="27749843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A5CC4-10BF-2E4C-97C4-915B66E72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the measurement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2A93A-82A1-BC4D-AB78-B44986E9C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four variables</a:t>
            </a:r>
          </a:p>
          <a:p>
            <a:pPr lvl="1"/>
            <a:r>
              <a:rPr lang="en-US" dirty="0"/>
              <a:t>three observed</a:t>
            </a:r>
          </a:p>
          <a:p>
            <a:pPr lvl="1"/>
            <a:r>
              <a:rPr lang="en-US" dirty="0"/>
              <a:t>one latent</a:t>
            </a:r>
          </a:p>
          <a:p>
            <a:r>
              <a:rPr lang="en-US" dirty="0"/>
              <a:t>That’s a four dimensional plot</a:t>
            </a:r>
          </a:p>
          <a:p>
            <a:r>
              <a:rPr lang="en-US" dirty="0"/>
              <a:t>But let’s transform the data to long format</a:t>
            </a:r>
          </a:p>
          <a:p>
            <a:pPr lvl="1"/>
            <a:r>
              <a:rPr lang="en-US" dirty="0"/>
              <a:t>but first we transform the scale</a:t>
            </a:r>
          </a:p>
        </p:txBody>
      </p:sp>
    </p:spTree>
    <p:extLst>
      <p:ext uri="{BB962C8B-B14F-4D97-AF65-F5344CB8AC3E}">
        <p14:creationId xmlns:p14="http://schemas.microsoft.com/office/powerpoint/2010/main" val="37680616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E0C2A-FF73-C549-94E0-3504FEA39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Wide to Long Format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D31E2E-C5FE-0542-BE8B-BA31A34A5F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750" y="2096294"/>
            <a:ext cx="9334500" cy="15748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C984A91-2720-854D-A90F-000729A129D2}"/>
              </a:ext>
            </a:extLst>
          </p:cNvPr>
          <p:cNvCxnSpPr>
            <a:stCxn id="4" idx="2"/>
          </p:cNvCxnSpPr>
          <p:nvPr/>
        </p:nvCxnSpPr>
        <p:spPr>
          <a:xfrm>
            <a:off x="6096000" y="3671094"/>
            <a:ext cx="0" cy="570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B3BCADD-C954-5646-988C-4E5C67192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216" y="4629150"/>
            <a:ext cx="67437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953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062AD-54BB-664F-887C-806D9338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2C2763-6648-9A43-B280-D0A58CA43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150" y="488156"/>
            <a:ext cx="7708900" cy="1079500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A6EDBF9-1C0A-FE44-8856-9833A1B9DE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3050063" y="1825625"/>
            <a:ext cx="6091873" cy="4351338"/>
          </a:xfrm>
        </p:spPr>
      </p:pic>
    </p:spTree>
    <p:extLst>
      <p:ext uri="{BB962C8B-B14F-4D97-AF65-F5344CB8AC3E}">
        <p14:creationId xmlns:p14="http://schemas.microsoft.com/office/powerpoint/2010/main" val="17382919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5CFD4-8D7B-7F4B-9B1D-58F7DF74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75F26-CE68-374A-A5B6-BAC73D3C2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plots work great if the relationships are linear</a:t>
            </a:r>
          </a:p>
          <a:p>
            <a:r>
              <a:rPr lang="en-US" dirty="0"/>
              <a:t>But what if they’re not?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1799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5AED-6976-DB49-92E0-EA1B82141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97DF0-56C2-6D4F-A6E1-FCC97DBF2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4000" cy="4351338"/>
          </a:xfrm>
        </p:spPr>
        <p:txBody>
          <a:bodyPr/>
          <a:lstStyle/>
          <a:p>
            <a:r>
              <a:rPr lang="en-US" dirty="0"/>
              <a:t>Hogwarts survival dataset</a:t>
            </a:r>
          </a:p>
          <a:p>
            <a:r>
              <a:rPr lang="en-US" dirty="0"/>
              <a:t>Nonlinear relationships between:</a:t>
            </a:r>
          </a:p>
          <a:p>
            <a:pPr lvl="1"/>
            <a:r>
              <a:rPr lang="en-US" dirty="0"/>
              <a:t>knowledge and survival</a:t>
            </a:r>
          </a:p>
          <a:p>
            <a:pPr lvl="1"/>
            <a:r>
              <a:rPr lang="en-US" dirty="0"/>
              <a:t>skills and survival</a:t>
            </a:r>
          </a:p>
          <a:p>
            <a:pPr lvl="1"/>
            <a:r>
              <a:rPr lang="en-US" dirty="0"/>
              <a:t>skills and </a:t>
            </a:r>
            <a:r>
              <a:rPr lang="en-US" dirty="0" err="1"/>
              <a:t>darkarts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4C741D-4EB6-2847-9FA2-7475FB1BA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67316"/>
            <a:ext cx="5557005" cy="486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301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36D62-0B53-1742-B3E0-5152A89DA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1F30-EFC7-9449-8DD0-6008310DF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SEMs assume linear models</a:t>
            </a:r>
          </a:p>
          <a:p>
            <a:r>
              <a:rPr lang="en-US" dirty="0"/>
              <a:t>Can do a categorical model, but they suck</a:t>
            </a:r>
          </a:p>
          <a:p>
            <a:r>
              <a:rPr lang="en-US" dirty="0"/>
              <a:t>Wouldn’t it be nice if you could explicitly state each path?</a:t>
            </a:r>
          </a:p>
        </p:txBody>
      </p:sp>
    </p:spTree>
    <p:extLst>
      <p:ext uri="{BB962C8B-B14F-4D97-AF65-F5344CB8AC3E}">
        <p14:creationId xmlns:p14="http://schemas.microsoft.com/office/powerpoint/2010/main" val="5287686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8465C-0784-F648-9A58-2314B0F69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SEM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45409-A839-1747-81B1-B0FFC89BE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Much more flexible than regular SEM</a:t>
            </a:r>
          </a:p>
          <a:p>
            <a:r>
              <a:rPr lang="en-US" dirty="0"/>
              <a:t>Works with raw data</a:t>
            </a:r>
          </a:p>
          <a:p>
            <a:r>
              <a:rPr lang="en-US" dirty="0"/>
              <a:t>Able to estimate models regular SEM cannot</a:t>
            </a:r>
          </a:p>
          <a:p>
            <a:r>
              <a:rPr lang="en-US" dirty="0"/>
              <a:t>Naturally computes latent variables</a:t>
            </a:r>
          </a:p>
          <a:p>
            <a:r>
              <a:rPr lang="en-US" dirty="0"/>
              <a:t>But…</a:t>
            </a:r>
          </a:p>
        </p:txBody>
      </p:sp>
    </p:spTree>
    <p:extLst>
      <p:ext uri="{BB962C8B-B14F-4D97-AF65-F5344CB8AC3E}">
        <p14:creationId xmlns:p14="http://schemas.microsoft.com/office/powerpoint/2010/main" val="7040107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E1EEB-66AC-0240-BCDB-9C887C1A1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of 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D1866-3114-CA43-9139-895B7DC43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There’s no general solution for visualizing these models</a:t>
            </a:r>
          </a:p>
          <a:p>
            <a:r>
              <a:rPr lang="en-US" dirty="0"/>
              <a:t>The implied model will depend on how the variables are related</a:t>
            </a:r>
          </a:p>
          <a:p>
            <a:r>
              <a:rPr lang="en-US" dirty="0"/>
              <a:t>So, I have to do more math </a:t>
            </a:r>
            <a:r>
              <a:rPr lang="en-US" dirty="0">
                <a:sym typeface="Wingdings" pitchFamily="2" charset="2"/>
              </a:rPr>
              <a:t>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190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8DC25-69EA-B342-B7D1-E4CF4F498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</a:t>
            </a:r>
          </a:p>
        </p:txBody>
      </p:sp>
      <p:pic>
        <p:nvPicPr>
          <p:cNvPr id="11" name="Content Placeholder 10" descr="Chart, scatter chart&#10;&#10;Description automatically generated">
            <a:extLst>
              <a:ext uri="{FF2B5EF4-FFF2-40B4-BE49-F238E27FC236}">
                <a16:creationId xmlns:a16="http://schemas.microsoft.com/office/drawing/2014/main" id="{BD7BE467-B9CF-0A45-A30D-C7DFCC9C3C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621132" y="2965540"/>
            <a:ext cx="8165237" cy="3720054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F40843-D0D0-B94D-90CE-AA9EA54E94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link="rId3"/>
          <a:srcRect/>
          <a:stretch>
            <a:fillRect/>
          </a:stretch>
        </p:blipFill>
        <p:spPr>
          <a:xfrm>
            <a:off x="4152565" y="1690688"/>
            <a:ext cx="4241978" cy="1143000"/>
          </a:xfrm>
        </p:spPr>
      </p:pic>
    </p:spTree>
    <p:extLst>
      <p:ext uri="{BB962C8B-B14F-4D97-AF65-F5344CB8AC3E}">
        <p14:creationId xmlns:p14="http://schemas.microsoft.com/office/powerpoint/2010/main" val="17295971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85D7-BF40-254C-A495-A534191F0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analysis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984D3D8-9938-E34E-8E8C-6672BC9678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link="rId2"/>
          <a:stretch>
            <a:fillRect/>
          </a:stretch>
        </p:blipFill>
        <p:spPr>
          <a:xfrm>
            <a:off x="2081219" y="1937725"/>
            <a:ext cx="8029561" cy="435133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0331F7-1662-834B-839A-9FD8CC90C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4067" y="118088"/>
            <a:ext cx="3439584" cy="169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604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85D7-BF40-254C-A495-A534191F0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analysis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0331F7-1662-834B-839A-9FD8CC90C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067" y="118088"/>
            <a:ext cx="3439584" cy="1699071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AFCACA-B0CA-BB4E-8991-E7D96D82C5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2081219" y="1825625"/>
            <a:ext cx="8029561" cy="4351338"/>
          </a:xfrm>
        </p:spPr>
      </p:pic>
    </p:spTree>
    <p:extLst>
      <p:ext uri="{BB962C8B-B14F-4D97-AF65-F5344CB8AC3E}">
        <p14:creationId xmlns:p14="http://schemas.microsoft.com/office/powerpoint/2010/main" val="19778783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2C283-A78B-9F4A-B8D1-1560A68B7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fit a Bayesian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104A88-0864-4541-9406-611509353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1219" y="1825625"/>
            <a:ext cx="8029561" cy="4351338"/>
          </a:xfrm>
        </p:spPr>
      </p:pic>
    </p:spTree>
    <p:extLst>
      <p:ext uri="{BB962C8B-B14F-4D97-AF65-F5344CB8AC3E}">
        <p14:creationId xmlns:p14="http://schemas.microsoft.com/office/powerpoint/2010/main" val="18353614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DA4F3-3E70-4B42-962C-0A6A5769B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09F3CC-C89F-B841-AD45-3F648A730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1219" y="1825625"/>
            <a:ext cx="8029561" cy="4351338"/>
          </a:xfrm>
        </p:spPr>
      </p:pic>
    </p:spTree>
    <p:extLst>
      <p:ext uri="{BB962C8B-B14F-4D97-AF65-F5344CB8AC3E}">
        <p14:creationId xmlns:p14="http://schemas.microsoft.com/office/powerpoint/2010/main" val="10747267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D06B5-E13E-A748-994B-8AD3DE40C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that’s running…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0FA5E-56E4-1841-82D8-3C8F471D3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Let’s review the math here. </a:t>
            </a:r>
          </a:p>
        </p:txBody>
      </p:sp>
    </p:spTree>
    <p:extLst>
      <p:ext uri="{BB962C8B-B14F-4D97-AF65-F5344CB8AC3E}">
        <p14:creationId xmlns:p14="http://schemas.microsoft.com/office/powerpoint/2010/main" val="2471800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8DC25-69EA-B342-B7D1-E4CF4F498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D7BE467-B9CF-0A45-A30D-C7DFCC9C3C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link="rId2"/>
          <a:srcRect/>
          <a:stretch>
            <a:fillRect/>
          </a:stretch>
        </p:blipFill>
        <p:spPr>
          <a:xfrm>
            <a:off x="3068119" y="2965540"/>
            <a:ext cx="7271262" cy="3720054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F40843-D0D0-B94D-90CE-AA9EA54E94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3626353" y="1898187"/>
            <a:ext cx="5622797" cy="827759"/>
          </a:xfrm>
        </p:spPr>
      </p:pic>
    </p:spTree>
    <p:extLst>
      <p:ext uri="{BB962C8B-B14F-4D97-AF65-F5344CB8AC3E}">
        <p14:creationId xmlns:p14="http://schemas.microsoft.com/office/powerpoint/2010/main" val="1494600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8DC25-69EA-B342-B7D1-E4CF4F498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D7BE467-B9CF-0A45-A30D-C7DFCC9C3C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link="rId2"/>
          <a:srcRect/>
          <a:stretch>
            <a:fillRect/>
          </a:stretch>
        </p:blipFill>
        <p:spPr>
          <a:xfrm>
            <a:off x="3068119" y="3027657"/>
            <a:ext cx="7271262" cy="3595819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F40843-D0D0-B94D-90CE-AA9EA54E94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link="rId3"/>
          <a:srcRect/>
          <a:stretch>
            <a:fillRect/>
          </a:stretch>
        </p:blipFill>
        <p:spPr>
          <a:xfrm>
            <a:off x="3652233" y="1946764"/>
            <a:ext cx="5622797" cy="747859"/>
          </a:xfrm>
        </p:spPr>
      </p:pic>
    </p:spTree>
    <p:extLst>
      <p:ext uri="{BB962C8B-B14F-4D97-AF65-F5344CB8AC3E}">
        <p14:creationId xmlns:p14="http://schemas.microsoft.com/office/powerpoint/2010/main" val="3538087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8DC25-69EA-B342-B7D1-E4CF4F498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Models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D7BE467-B9CF-0A45-A30D-C7DFCC9C3C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link="rId2"/>
          <a:srcRect/>
          <a:stretch>
            <a:fillRect/>
          </a:stretch>
        </p:blipFill>
        <p:spPr>
          <a:xfrm>
            <a:off x="2460368" y="3027657"/>
            <a:ext cx="7271261" cy="3595819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F40843-D0D0-B94D-90CE-AA9EA54E94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link="rId3"/>
          <a:srcRect/>
          <a:stretch>
            <a:fillRect/>
          </a:stretch>
        </p:blipFill>
        <p:spPr>
          <a:xfrm>
            <a:off x="3072138" y="1904883"/>
            <a:ext cx="5340353" cy="908579"/>
          </a:xfrm>
        </p:spPr>
      </p:pic>
    </p:spTree>
    <p:extLst>
      <p:ext uri="{BB962C8B-B14F-4D97-AF65-F5344CB8AC3E}">
        <p14:creationId xmlns:p14="http://schemas.microsoft.com/office/powerpoint/2010/main" val="633766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6BAC4-C59D-A648-9799-0E9459D5E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892188"/>
            <a:ext cx="10515600" cy="1325563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lavaan</a:t>
            </a:r>
            <a:r>
              <a:rPr lang="en-US" dirty="0"/>
              <a:t>?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105A9CEF-0EC4-BF49-9F74-F07AA7919D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7827" y="2217751"/>
            <a:ext cx="6509128" cy="3433387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0BAFF1E-B7F7-B143-9911-3097320E087C}"/>
              </a:ext>
            </a:extLst>
          </p:cNvPr>
          <p:cNvSpPr/>
          <p:nvPr/>
        </p:nvSpPr>
        <p:spPr>
          <a:xfrm>
            <a:off x="1524938" y="3043248"/>
            <a:ext cx="3409370" cy="1972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La</a:t>
            </a:r>
            <a:r>
              <a:rPr lang="en-US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tent </a:t>
            </a:r>
            <a:r>
              <a:rPr lang="en-US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Va</a:t>
            </a:r>
            <a:r>
              <a:rPr lang="en-US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riable </a:t>
            </a:r>
            <a:r>
              <a:rPr lang="en-US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An</a:t>
            </a:r>
            <a:r>
              <a:rPr lang="en-US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alysis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Use </a:t>
            </a:r>
            <a:r>
              <a:rPr lang="en-US" i="1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observed </a:t>
            </a:r>
            <a:r>
              <a:rPr lang="en-US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variable 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To hypothesize </a:t>
            </a:r>
            <a:r>
              <a:rPr lang="en-US" i="1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latent </a:t>
            </a:r>
            <a:r>
              <a:rPr lang="en-US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variables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Software for structural equation models</a:t>
            </a:r>
          </a:p>
        </p:txBody>
      </p:sp>
    </p:spTree>
    <p:extLst>
      <p:ext uri="{BB962C8B-B14F-4D97-AF65-F5344CB8AC3E}">
        <p14:creationId xmlns:p14="http://schemas.microsoft.com/office/powerpoint/2010/main" val="317929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778</Words>
  <Application>Microsoft Macintosh PowerPoint</Application>
  <PresentationFormat>Widescreen</PresentationFormat>
  <Paragraphs>157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Batang</vt:lpstr>
      <vt:lpstr>Arial</vt:lpstr>
      <vt:lpstr>Calibri</vt:lpstr>
      <vt:lpstr>Moon Flower</vt:lpstr>
      <vt:lpstr>Office Theme</vt:lpstr>
      <vt:lpstr>Seeing the Impossible  Visualizing Latent Variable Models with flexplavaan</vt:lpstr>
      <vt:lpstr>What is flexplavaan?</vt:lpstr>
      <vt:lpstr>flexplavaan = flexplot + lavaan</vt:lpstr>
      <vt:lpstr>What is Flexplot?</vt:lpstr>
      <vt:lpstr>T-Test</vt:lpstr>
      <vt:lpstr>ANOVA</vt:lpstr>
      <vt:lpstr>Regression</vt:lpstr>
      <vt:lpstr>Mixed Models</vt:lpstr>
      <vt:lpstr>What is lavaan?</vt:lpstr>
      <vt:lpstr>So...</vt:lpstr>
      <vt:lpstr>So...</vt:lpstr>
      <vt:lpstr>But, there’s a problem!</vt:lpstr>
      <vt:lpstr>Visualizing  Latent Variable Models</vt:lpstr>
      <vt:lpstr>Jedi Example</vt:lpstr>
      <vt:lpstr>Basic idea</vt:lpstr>
      <vt:lpstr>Basic idea</vt:lpstr>
      <vt:lpstr>We can do better</vt:lpstr>
      <vt:lpstr>We can do better!</vt:lpstr>
      <vt:lpstr>Or the whole model together...</vt:lpstr>
      <vt:lpstr>We can also visualize the measurement model...</vt:lpstr>
      <vt:lpstr>Fit</vt:lpstr>
      <vt:lpstr>Problems…</vt:lpstr>
      <vt:lpstr>PowerPoint Presentation</vt:lpstr>
      <vt:lpstr>Shadow Plots</vt:lpstr>
      <vt:lpstr>Scary Math</vt:lpstr>
      <vt:lpstr>Easy as…</vt:lpstr>
      <vt:lpstr>In an ideal world…</vt:lpstr>
      <vt:lpstr>Not so fast!</vt:lpstr>
      <vt:lpstr>Why</vt:lpstr>
      <vt:lpstr>Danger!</vt:lpstr>
      <vt:lpstr>And now we get…</vt:lpstr>
      <vt:lpstr>Or see them all…</vt:lpstr>
      <vt:lpstr>Or see them all…</vt:lpstr>
      <vt:lpstr>Shadow plots</vt:lpstr>
      <vt:lpstr>We can also do residual plots</vt:lpstr>
      <vt:lpstr>What is a residual?</vt:lpstr>
      <vt:lpstr>Disturbance Dependence Plots</vt:lpstr>
      <vt:lpstr>Stats</vt:lpstr>
      <vt:lpstr>JEDI</vt:lpstr>
      <vt:lpstr>Substantive Conclusions</vt:lpstr>
      <vt:lpstr>By golly, we can</vt:lpstr>
      <vt:lpstr>Visualizing the measurement model</vt:lpstr>
      <vt:lpstr>Wide to Long Format</vt:lpstr>
      <vt:lpstr>Flexplot</vt:lpstr>
      <vt:lpstr>Nonlinear Models</vt:lpstr>
      <vt:lpstr>Example data</vt:lpstr>
      <vt:lpstr>Problem</vt:lpstr>
      <vt:lpstr>Bayesian SEM</vt:lpstr>
      <vt:lpstr>As of now…</vt:lpstr>
      <vt:lpstr>Naïve analysis</vt:lpstr>
      <vt:lpstr>Naïve analysis</vt:lpstr>
      <vt:lpstr>Let’s fit a Bayesian Model</vt:lpstr>
      <vt:lpstr>PowerPoint Presentation</vt:lpstr>
      <vt:lpstr>While that’s running…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Seeing the Impossible  Visualizing Latent Variable Models with flexplavaan</dc:title>
  <dc:creator>Fife, Dustin Allan</dc:creator>
  <cp:lastModifiedBy>Fife, Dustin Allan</cp:lastModifiedBy>
  <cp:revision>2</cp:revision>
  <dcterms:created xsi:type="dcterms:W3CDTF">2020-11-03T17:08:13Z</dcterms:created>
  <dcterms:modified xsi:type="dcterms:W3CDTF">2020-11-03T19:06:49Z</dcterms:modified>
</cp:coreProperties>
</file>